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56" r:id="rId2"/>
    <p:sldId id="336" r:id="rId3"/>
    <p:sldId id="357" r:id="rId4"/>
    <p:sldId id="316" r:id="rId5"/>
    <p:sldId id="293" r:id="rId6"/>
    <p:sldId id="349" r:id="rId7"/>
    <p:sldId id="345" r:id="rId8"/>
    <p:sldId id="343" r:id="rId9"/>
    <p:sldId id="358" r:id="rId10"/>
    <p:sldId id="339" r:id="rId11"/>
    <p:sldId id="351" r:id="rId12"/>
    <p:sldId id="350" r:id="rId13"/>
    <p:sldId id="344" r:id="rId14"/>
    <p:sldId id="361" r:id="rId15"/>
    <p:sldId id="352" r:id="rId16"/>
    <p:sldId id="337" r:id="rId17"/>
    <p:sldId id="300" r:id="rId18"/>
    <p:sldId id="304" r:id="rId19"/>
    <p:sldId id="353" r:id="rId20"/>
    <p:sldId id="408" r:id="rId21"/>
    <p:sldId id="340" r:id="rId22"/>
    <p:sldId id="348" r:id="rId23"/>
    <p:sldId id="392" r:id="rId24"/>
    <p:sldId id="406" r:id="rId25"/>
    <p:sldId id="401" r:id="rId26"/>
    <p:sldId id="407" r:id="rId27"/>
    <p:sldId id="362" r:id="rId28"/>
    <p:sldId id="286" r:id="rId29"/>
    <p:sldId id="3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7241" autoAdjust="0"/>
  </p:normalViewPr>
  <p:slideViewPr>
    <p:cSldViewPr snapToGrid="0" showGuides="1">
      <p:cViewPr varScale="1">
        <p:scale>
          <a:sx n="133" d="100"/>
          <a:sy n="133" d="100"/>
        </p:scale>
        <p:origin x="305" y="7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2023-11-10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8816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318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2464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168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2023-11-10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2023-11-10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2023-11-10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2023-11-10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2023-11-10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2023-11-10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2023-11-10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2023-11-10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2023-11-10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2023-11-10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2023-11-10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2023-11-10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2023-11-10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3.11.03.565563v1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/>
          </a:bodyPr>
          <a:lstStyle/>
          <a:p>
            <a:r>
              <a:rPr lang="en-CA" sz="3000" b="1" dirty="0">
                <a:cs typeface="Arial" panose="020B0604020202020204" pitchFamily="34" charset="0"/>
              </a:rPr>
              <a:t>How environmental change affects animal movement</a:t>
            </a:r>
            <a:endParaRPr lang="en-CA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</a:t>
            </a:r>
            <a:r>
              <a:rPr lang="en-CA">
                <a:cs typeface="Arial" panose="020B0604020202020204" pitchFamily="34" charset="0"/>
              </a:rPr>
              <a:t>– Ph.D. </a:t>
            </a:r>
            <a:r>
              <a:rPr lang="en-CA" dirty="0">
                <a:cs typeface="Arial" panose="020B0604020202020204" pitchFamily="34" charset="0"/>
              </a:rPr>
              <a:t>Biol.</a:t>
            </a: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95" y="5503206"/>
            <a:ext cx="3850405" cy="1063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14" y="5048335"/>
            <a:ext cx="3416233" cy="13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80D21-DF29-4BD7-977C-4BCD0B203911}"/>
              </a:ext>
            </a:extLst>
          </p:cNvPr>
          <p:cNvSpPr txBox="1"/>
          <p:nvPr/>
        </p:nvSpPr>
        <p:spPr>
          <a:xfrm>
            <a:off x="366954" y="6083839"/>
            <a:ext cx="208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baseline="0" dirty="0">
                <a:latin typeface="MyriadPro-Semibold"/>
              </a:rPr>
              <a:t>(Rizzuto et al. 2021)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8068774" y="6225046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Walter </a:t>
            </a:r>
            <a:r>
              <a:rPr lang="en-CA" sz="900" dirty="0" err="1"/>
              <a:t>Siegmund</a:t>
            </a:r>
            <a:r>
              <a:rPr lang="en-CA" sz="900" dirty="0"/>
              <a:t> (top) and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97BDB-70C1-4FA9-97A0-2CF2DC8B3D68}"/>
              </a:ext>
            </a:extLst>
          </p:cNvPr>
          <p:cNvGrpSpPr/>
          <p:nvPr/>
        </p:nvGrpSpPr>
        <p:grpSpPr>
          <a:xfrm>
            <a:off x="8341282" y="869230"/>
            <a:ext cx="2988776" cy="5259109"/>
            <a:chOff x="8844280" y="1563477"/>
            <a:chExt cx="2437329" cy="4288772"/>
          </a:xfrm>
        </p:grpSpPr>
        <p:pic>
          <p:nvPicPr>
            <p:cNvPr id="11" name="Picture 10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58C6EE66-6E82-488C-ADD2-C541F2B0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3545831"/>
              <a:ext cx="2437329" cy="2306418"/>
            </a:xfrm>
            <a:prstGeom prst="rect">
              <a:avLst/>
            </a:prstGeom>
          </p:spPr>
        </p:pic>
        <p:pic>
          <p:nvPicPr>
            <p:cNvPr id="19" name="Picture 18" descr="A rabbit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7334CCB8-9A29-4F3A-92BD-3DFFA3AF7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1563477"/>
              <a:ext cx="2430902" cy="162060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B54B801-CF67-5A22-0F4D-229904BD51BC}"/>
              </a:ext>
            </a:extLst>
          </p:cNvPr>
          <p:cNvSpPr txBox="1"/>
          <p:nvPr/>
        </p:nvSpPr>
        <p:spPr>
          <a:xfrm>
            <a:off x="2634826" y="5624171"/>
            <a:ext cx="449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Nitrogen</a:t>
            </a:r>
            <a:r>
              <a:rPr lang="en-CA" sz="2800" b="0" i="0" u="none" strike="noStrike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 unpredictability (CV)</a:t>
            </a:r>
            <a:endParaRPr lang="en-CA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86C67-C8C6-0FF8-9FBE-5EA32D044C80}"/>
              </a:ext>
            </a:extLst>
          </p:cNvPr>
          <p:cNvSpPr txBox="1"/>
          <p:nvPr/>
        </p:nvSpPr>
        <p:spPr>
          <a:xfrm rot="16200000">
            <a:off x="341853" y="2973798"/>
            <a:ext cx="3917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(ha)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5C5C8E-AD57-483D-B65A-BD586828E0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65" t="22025" r="46779" b="13383"/>
          <a:stretch/>
        </p:blipFill>
        <p:spPr>
          <a:xfrm>
            <a:off x="2758535" y="979958"/>
            <a:ext cx="4123172" cy="46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63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unpredictability and HR : current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600" dirty="0"/>
              <a:t>Rizzuto M., Leroux S.J., Vander Wal E., Richmond I.C., </a:t>
            </a:r>
            <a:r>
              <a:rPr lang="en-CA" sz="1600" dirty="0" err="1"/>
              <a:t>Heckford</a:t>
            </a:r>
            <a:r>
              <a:rPr lang="en-CA" sz="1600" dirty="0"/>
              <a:t> T.R., </a:t>
            </a:r>
            <a:r>
              <a:rPr lang="en-CA" sz="1600" dirty="0" err="1"/>
              <a:t>Balluffi</a:t>
            </a:r>
            <a:r>
              <a:rPr lang="en-CA" sz="1600" dirty="0"/>
              <a:t>-Fry J., et al. (2021). Forage stoichiometry predicts the home range size of a small terrestrial herbivore. </a:t>
            </a:r>
            <a:r>
              <a:rPr lang="en-CA" sz="1600" dirty="0" err="1"/>
              <a:t>Oecologia</a:t>
            </a:r>
            <a:r>
              <a:rPr lang="en-CA" sz="1600" dirty="0"/>
              <a:t> 197, 327–338.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724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unpredictability and HR: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Results reported as </a:t>
            </a:r>
            <a:r>
              <a:rPr lang="en-US" sz="4400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sz="4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4400" b="1" dirty="0">
              <a:solidFill>
                <a:srgbClr val="C00000"/>
              </a:solidFill>
            </a:endParaRPr>
          </a:p>
          <a:p>
            <a:r>
              <a:rPr lang="en-US" sz="4400" dirty="0"/>
              <a:t>No </a:t>
            </a:r>
            <a:r>
              <a:rPr lang="en-US" sz="4400" b="1" dirty="0">
                <a:solidFill>
                  <a:srgbClr val="C00000"/>
                </a:solidFill>
              </a:rPr>
              <a:t>unifying hypotheses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41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225" y="833380"/>
            <a:ext cx="5888095" cy="588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a unifying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04933-542F-4B75-9BE4-BAD2E5392D3E}"/>
              </a:ext>
            </a:extLst>
          </p:cNvPr>
          <p:cNvSpPr txBox="1"/>
          <p:nvPr/>
        </p:nvSpPr>
        <p:spPr>
          <a:xfrm>
            <a:off x="276593" y="5989628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pic>
        <p:nvPicPr>
          <p:cNvPr id="10" name="Picture 9" descr="A picture containing lagomorph, mammal, snow, outdoor&#10;&#10;Description automatically generated">
            <a:extLst>
              <a:ext uri="{FF2B5EF4-FFF2-40B4-BE49-F238E27FC236}">
                <a16:creationId xmlns:a16="http://schemas.microsoft.com/office/drawing/2014/main" id="{EE3F344A-68E2-46E0-A14C-1D07BB1F1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" y="3605229"/>
            <a:ext cx="2437329" cy="230641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93EAB8-CA43-4B2F-8286-2D904846D4A0}"/>
              </a:ext>
            </a:extLst>
          </p:cNvPr>
          <p:cNvCxnSpPr>
            <a:cxnSpLocks/>
          </p:cNvCxnSpPr>
          <p:nvPr/>
        </p:nvCxnSpPr>
        <p:spPr>
          <a:xfrm flipV="1">
            <a:off x="3556000" y="3437589"/>
            <a:ext cx="2083446" cy="4981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A79E552-C051-69AD-E329-C01895AAD675}"/>
              </a:ext>
            </a:extLst>
          </p:cNvPr>
          <p:cNvGrpSpPr/>
          <p:nvPr/>
        </p:nvGrpSpPr>
        <p:grpSpPr>
          <a:xfrm>
            <a:off x="661680" y="949377"/>
            <a:ext cx="2419181" cy="2655852"/>
            <a:chOff x="834921" y="946353"/>
            <a:chExt cx="2419181" cy="26558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B6ABC3-1575-7518-F472-5BFC6A0F2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460" t="59331" r="30688" b="6059"/>
            <a:stretch/>
          </p:blipFill>
          <p:spPr>
            <a:xfrm>
              <a:off x="1105853" y="946353"/>
              <a:ext cx="2148249" cy="239805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1CC7C-A786-21FB-2037-F1575D7E2672}"/>
                </a:ext>
              </a:extLst>
            </p:cNvPr>
            <p:cNvSpPr txBox="1"/>
            <p:nvPr/>
          </p:nvSpPr>
          <p:spPr>
            <a:xfrm>
              <a:off x="1271097" y="3289040"/>
              <a:ext cx="1983005" cy="31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0" i="0" u="none" strike="noStrike" baseline="0" dirty="0">
                  <a:solidFill>
                    <a:schemeClr val="accent1">
                      <a:lumMod val="75000"/>
                    </a:schemeClr>
                  </a:solidFill>
                  <a:latin typeface="MyriadPro-Semibold"/>
                </a:rPr>
                <a:t>Nitrogen</a:t>
              </a:r>
              <a:r>
                <a:rPr lang="en-CA" sz="1200" b="0" i="0" u="none" strike="noStrike" dirty="0">
                  <a:solidFill>
                    <a:schemeClr val="accent1">
                      <a:lumMod val="75000"/>
                    </a:schemeClr>
                  </a:solidFill>
                  <a:latin typeface="MyriadPro-Semibold"/>
                </a:rPr>
                <a:t> unpredictability</a:t>
              </a:r>
              <a:endParaRPr lang="en-CA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9D2E7E-966A-52DA-86AF-0411A560C7AD}"/>
                </a:ext>
              </a:extLst>
            </p:cNvPr>
            <p:cNvSpPr txBox="1"/>
            <p:nvPr/>
          </p:nvSpPr>
          <p:spPr>
            <a:xfrm rot="16200000">
              <a:off x="-18082" y="1941304"/>
              <a:ext cx="198300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0" i="0" u="none" strike="noStrike" baseline="0" dirty="0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HR </a:t>
              </a:r>
              <a:r>
                <a:rPr lang="en-CA" sz="1200" b="0" i="0" u="none" strike="noStrike" baseline="0" dirty="0" err="1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ize</a:t>
              </a:r>
              <a:r>
                <a:rPr lang="en-CA" sz="1200" b="0" i="0" u="none" strike="noStrike" baseline="0" dirty="0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 (ha)</a:t>
              </a:r>
              <a:endParaRPr lang="en-CA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66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C6228C-7E65-F051-4A6B-F04DA4BA2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046" y="1275301"/>
            <a:ext cx="5080400" cy="508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2491" y="1276599"/>
            <a:ext cx="5079102" cy="5079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 generalized hypotheses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9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Chapter 1: Simulating the relationships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8C443-FC9A-4347-864C-ADEEB5455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501" y="812284"/>
            <a:ext cx="10390632" cy="584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4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Chapter 1: Testing the hypotheses with simulated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9" y="1559443"/>
            <a:ext cx="11177480" cy="4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0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EABDA-36B2-1029-AC31-F14BCA36B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3" b="67081"/>
          <a:stretch/>
        </p:blipFill>
        <p:spPr>
          <a:xfrm>
            <a:off x="147291" y="2145807"/>
            <a:ext cx="5948709" cy="337339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7AE2412-F971-BD94-3B20-34D92B79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Chapter 1: Testing the hypotheses with real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FBABC-4265-4194-BA85-AB4D394893EA}"/>
              </a:ext>
            </a:extLst>
          </p:cNvPr>
          <p:cNvSpPr txBox="1"/>
          <p:nvPr/>
        </p:nvSpPr>
        <p:spPr>
          <a:xfrm>
            <a:off x="1278485" y="6272164"/>
            <a:ext cx="9635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Preprint available at: </a:t>
            </a:r>
            <a:r>
              <a:rPr lang="en-US" sz="1400" dirty="0">
                <a:hlinkClick r:id="rId3"/>
              </a:rPr>
              <a:t>https://www.biorxiv.org/content/10.1101/2023.11.03.565563v1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8D04F-3DC0-45D9-B970-EA498DAF4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4" t="32931" r="549" b="34150"/>
          <a:stretch/>
        </p:blipFill>
        <p:spPr>
          <a:xfrm>
            <a:off x="6130529" y="2145807"/>
            <a:ext cx="5948709" cy="33733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0BD9A5-4378-4888-911B-A47B26DD5C66}"/>
              </a:ext>
            </a:extLst>
          </p:cNvPr>
          <p:cNvSpPr/>
          <p:nvPr/>
        </p:nvSpPr>
        <p:spPr>
          <a:xfrm>
            <a:off x="65607" y="1947713"/>
            <a:ext cx="483853" cy="467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ADA16D-4F9C-4338-AC82-3C3C2FF7CFD0}"/>
              </a:ext>
            </a:extLst>
          </p:cNvPr>
          <p:cNvSpPr/>
          <p:nvPr/>
        </p:nvSpPr>
        <p:spPr>
          <a:xfrm>
            <a:off x="6096000" y="1912081"/>
            <a:ext cx="483853" cy="467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map&#10;&#10;Description automatically generated">
            <a:extLst>
              <a:ext uri="{FF2B5EF4-FFF2-40B4-BE49-F238E27FC236}">
                <a16:creationId xmlns:a16="http://schemas.microsoft.com/office/drawing/2014/main" id="{833AA1C5-8180-4275-9FBD-7FD1E69B2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/>
          <a:stretch/>
        </p:blipFill>
        <p:spPr>
          <a:xfrm>
            <a:off x="3314855" y="485443"/>
            <a:ext cx="8871284" cy="4577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Chapter 2: Estimating abundance and unpredictability world-wide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75837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NDVI:</a:t>
            </a:r>
          </a:p>
          <a:p>
            <a:r>
              <a:rPr lang="en-CA" dirty="0"/>
              <a:t>Productivity</a:t>
            </a:r>
          </a:p>
          <a:p>
            <a:r>
              <a:rPr lang="en-CA" dirty="0"/>
              <a:t>Seasonality</a:t>
            </a:r>
          </a:p>
          <a:p>
            <a:r>
              <a:rPr lang="en-CA" dirty="0"/>
              <a:t>Weather, climate</a:t>
            </a:r>
          </a:p>
          <a:p>
            <a:r>
              <a:rPr lang="en-CA" dirty="0"/>
              <a:t>Extreme events (burns, floods)</a:t>
            </a:r>
          </a:p>
          <a:p>
            <a:r>
              <a:rPr lang="en-CA" dirty="0"/>
              <a:t>Does not account for prey or competitors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AVHRR data: daily, </a:t>
            </a:r>
            <a:r>
              <a:rPr lang="en-US" dirty="0"/>
              <a:t>0.5-degree </a:t>
            </a:r>
            <a:r>
              <a:rPr lang="en-CA" dirty="0" err="1"/>
              <a:t>rasters</a:t>
            </a:r>
            <a:r>
              <a:rPr lang="en-CA" dirty="0"/>
              <a:t> since 1980s (&gt;900 GB!)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A5C06-A203-4C5B-9B96-6FCB8EDA9252}"/>
              </a:ext>
            </a:extLst>
          </p:cNvPr>
          <p:cNvSpPr txBox="1"/>
          <p:nvPr/>
        </p:nvSpPr>
        <p:spPr>
          <a:xfrm>
            <a:off x="8193505" y="4004312"/>
            <a:ext cx="3998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/>
              <a:t>Map of NDVI by Ivan </a:t>
            </a:r>
            <a:r>
              <a:rPr lang="en-CA" dirty="0" err="1"/>
              <a:t>Shmakov</a:t>
            </a:r>
            <a:r>
              <a:rPr lang="en-CA" dirty="0"/>
              <a:t> (cropped)</a:t>
            </a:r>
          </a:p>
        </p:txBody>
      </p:sp>
    </p:spTree>
    <p:extLst>
      <p:ext uri="{BB962C8B-B14F-4D97-AF65-F5344CB8AC3E}">
        <p14:creationId xmlns:p14="http://schemas.microsoft.com/office/powerpoint/2010/main" val="126534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C1183F-24D4-DC21-C5DA-FC025DAFC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t="17055" r="44472" b="7518"/>
          <a:stretch/>
        </p:blipFill>
        <p:spPr>
          <a:xfrm>
            <a:off x="3627322" y="1102123"/>
            <a:ext cx="8694738" cy="4444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3621E6-37BE-A2EC-2542-E85C10ABE4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t="17055" r="44472" b="7518"/>
          <a:stretch/>
        </p:blipFill>
        <p:spPr>
          <a:xfrm>
            <a:off x="3627322" y="1102122"/>
            <a:ext cx="8694738" cy="4444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Chapter 3: Using a sample size greater than n =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r>
              <a:rPr lang="en-CA" sz="3200" dirty="0"/>
              <a:t>Repeat HR analysis for:</a:t>
            </a:r>
          </a:p>
          <a:p>
            <a:pPr lvl="1"/>
            <a:r>
              <a:rPr lang="en-CA" sz="2800" dirty="0"/>
              <a:t>3,000+ animals</a:t>
            </a:r>
          </a:p>
          <a:p>
            <a:pPr lvl="1"/>
            <a:r>
              <a:rPr lang="en-CA" sz="2800" dirty="0"/>
              <a:t>85+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Estimate </a:t>
            </a:r>
            <a:r>
              <a:rPr lang="en-CA" sz="3200" b="1" dirty="0">
                <a:solidFill>
                  <a:srgbClr val="C00000"/>
                </a:solidFill>
              </a:rPr>
              <a:t>behaviors</a:t>
            </a:r>
            <a:r>
              <a:rPr lang="en-CA" sz="3200" dirty="0"/>
              <a:t>:</a:t>
            </a:r>
          </a:p>
          <a:p>
            <a:pPr lvl="1"/>
            <a:r>
              <a:rPr lang="en-CA" sz="2800" dirty="0"/>
              <a:t>Between populations</a:t>
            </a:r>
          </a:p>
          <a:p>
            <a:pPr lvl="1"/>
            <a:r>
              <a:rPr lang="en-CA" sz="2800" dirty="0"/>
              <a:t>Between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Test for </a:t>
            </a:r>
            <a:r>
              <a:rPr lang="en-CA" sz="3200" b="1" dirty="0">
                <a:solidFill>
                  <a:srgbClr val="C00000"/>
                </a:solidFill>
              </a:rPr>
              <a:t>common behavior</a:t>
            </a:r>
            <a:endParaRPr lang="en-CA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12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D3D7B8-6FD5-4338-B80F-87ACC91ADD4B}"/>
              </a:ext>
            </a:extLst>
          </p:cNvPr>
          <p:cNvGrpSpPr/>
          <p:nvPr/>
        </p:nvGrpSpPr>
        <p:grpSpPr>
          <a:xfrm>
            <a:off x="6019899" y="813155"/>
            <a:ext cx="5309356" cy="4239654"/>
            <a:chOff x="6743797" y="813155"/>
            <a:chExt cx="5309356" cy="4239654"/>
          </a:xfrm>
        </p:grpSpPr>
        <p:pic>
          <p:nvPicPr>
            <p:cNvPr id="31" name="Picture 30" descr="A picture containing mammal, squirrel&#10;&#10;Description automatically generated">
              <a:extLst>
                <a:ext uri="{FF2B5EF4-FFF2-40B4-BE49-F238E27FC236}">
                  <a16:creationId xmlns:a16="http://schemas.microsoft.com/office/drawing/2014/main" id="{FE39A71F-6029-D5E6-E644-3674D1A6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797" y="1143704"/>
              <a:ext cx="5212140" cy="39091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E6E20-290E-EB79-58B1-9DDF6609E01D}"/>
                </a:ext>
              </a:extLst>
            </p:cNvPr>
            <p:cNvSpPr txBox="1"/>
            <p:nvPr/>
          </p:nvSpPr>
          <p:spPr>
            <a:xfrm>
              <a:off x="6743797" y="813155"/>
              <a:ext cx="53093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Foraging chipmunk, photo by Prashant Saini,</a:t>
              </a:r>
            </a:p>
            <a:p>
              <a:pPr algn="r"/>
              <a:r>
                <a:rPr lang="en-CA" sz="900" dirty="0"/>
                <a:t>CC BY-SA 4.0, via Wikimedia Commons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216EB-6996-31AA-B462-4D64CE91042F}"/>
              </a:ext>
            </a:extLst>
          </p:cNvPr>
          <p:cNvGrpSpPr/>
          <p:nvPr/>
        </p:nvGrpSpPr>
        <p:grpSpPr>
          <a:xfrm>
            <a:off x="4537493" y="807561"/>
            <a:ext cx="6808311" cy="4273112"/>
            <a:chOff x="5318720" y="608879"/>
            <a:chExt cx="6808311" cy="4273112"/>
          </a:xfrm>
        </p:grpSpPr>
        <p:pic>
          <p:nvPicPr>
            <p:cNvPr id="20" name="Picture 19" descr="A picture containing outdoor, herd, sky, mammal&#10;&#10;Description automatically generated">
              <a:extLst>
                <a:ext uri="{FF2B5EF4-FFF2-40B4-BE49-F238E27FC236}">
                  <a16:creationId xmlns:a16="http://schemas.microsoft.com/office/drawing/2014/main" id="{E9AF2D5D-D277-EB74-E222-27B68AA5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720" y="972886"/>
              <a:ext cx="6808311" cy="39091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ADC45B-5700-9121-E164-119EB205E25A}"/>
                </a:ext>
              </a:extLst>
            </p:cNvPr>
            <p:cNvSpPr txBox="1"/>
            <p:nvPr/>
          </p:nvSpPr>
          <p:spPr>
            <a:xfrm>
              <a:off x="5977520" y="608879"/>
              <a:ext cx="61337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African buffalos drinking at a pond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safaritravelplus</a:t>
              </a:r>
              <a:r>
                <a:rPr lang="en-CA" sz="900" dirty="0"/>
                <a:t>, CC0, via Wikimedia Commons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913F9B-3B4D-6A65-F9C0-EE85C47D2973}"/>
              </a:ext>
            </a:extLst>
          </p:cNvPr>
          <p:cNvGrpSpPr/>
          <p:nvPr/>
        </p:nvGrpSpPr>
        <p:grpSpPr>
          <a:xfrm>
            <a:off x="4484634" y="553943"/>
            <a:ext cx="6914028" cy="4529727"/>
            <a:chOff x="5290157" y="523082"/>
            <a:chExt cx="6801197" cy="452972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A9B6CC-80E3-F68B-5778-BFE947D4FA1D}"/>
                </a:ext>
              </a:extLst>
            </p:cNvPr>
            <p:cNvSpPr/>
            <p:nvPr/>
          </p:nvSpPr>
          <p:spPr>
            <a:xfrm>
              <a:off x="5290157" y="523082"/>
              <a:ext cx="6801197" cy="4529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7C0778A-1C37-BF8C-0E5A-01F5831903DA}"/>
                </a:ext>
              </a:extLst>
            </p:cNvPr>
            <p:cNvGrpSpPr/>
            <p:nvPr/>
          </p:nvGrpSpPr>
          <p:grpSpPr>
            <a:xfrm>
              <a:off x="6127962" y="901290"/>
              <a:ext cx="5503215" cy="3947701"/>
              <a:chOff x="6155871" y="832459"/>
              <a:chExt cx="5503215" cy="3947701"/>
            </a:xfrm>
          </p:grpSpPr>
          <p:pic>
            <p:nvPicPr>
              <p:cNvPr id="41" name="Picture 40" descr="A picture containing grass, outdoor, mammal, hay&#10;&#10;Description automatically generated">
                <a:extLst>
                  <a:ext uri="{FF2B5EF4-FFF2-40B4-BE49-F238E27FC236}">
                    <a16:creationId xmlns:a16="http://schemas.microsoft.com/office/drawing/2014/main" id="{AEDB6038-4EC3-65FD-128C-256B55AE3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343" y="1166103"/>
                <a:ext cx="4818743" cy="361405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7DE7E7-C9CA-B232-B67C-0815C89DFB9C}"/>
                  </a:ext>
                </a:extLst>
              </p:cNvPr>
              <p:cNvSpPr txBox="1"/>
              <p:nvPr/>
            </p:nvSpPr>
            <p:spPr>
              <a:xfrm>
                <a:off x="6155871" y="832459"/>
                <a:ext cx="5503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CA" sz="900" dirty="0"/>
                  <a:t>Black hills marmot, photo by </a:t>
                </a:r>
                <a:r>
                  <a:rPr lang="en-CA" sz="900" dirty="0" err="1"/>
                  <a:t>Njschock</a:t>
                </a:r>
                <a:r>
                  <a:rPr lang="en-CA" sz="900" dirty="0"/>
                  <a:t>,</a:t>
                </a:r>
              </a:p>
              <a:p>
                <a:pPr algn="r"/>
                <a:r>
                  <a:rPr lang="en-CA" sz="900" dirty="0"/>
                  <a:t>CC BY-SA 3.0, via Wikimedia Commons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493D57-0EDA-6171-FB54-3D17D0728B8F}"/>
              </a:ext>
            </a:extLst>
          </p:cNvPr>
          <p:cNvGrpSpPr/>
          <p:nvPr/>
        </p:nvGrpSpPr>
        <p:grpSpPr>
          <a:xfrm>
            <a:off x="5921931" y="876886"/>
            <a:ext cx="5055099" cy="4161722"/>
            <a:chOff x="1685480" y="4616589"/>
            <a:chExt cx="5055099" cy="4161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AD9968-7A58-D5E4-B61A-3F86246B3106}"/>
                </a:ext>
              </a:extLst>
            </p:cNvPr>
            <p:cNvSpPr txBox="1"/>
            <p:nvPr/>
          </p:nvSpPr>
          <p:spPr>
            <a:xfrm>
              <a:off x="1709947" y="4616589"/>
              <a:ext cx="50178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Mother elephant with offspring,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Floodmfx</a:t>
              </a:r>
              <a:r>
                <a:rPr lang="en-CA" sz="900" dirty="0"/>
                <a:t>, CC0, via Wikimedia Commons</a:t>
              </a:r>
            </a:p>
          </p:txBody>
        </p:sp>
        <p:pic>
          <p:nvPicPr>
            <p:cNvPr id="29" name="Picture 28" descr="A picture containing grass, outdoor, sky, elephant&#10;&#10;Description automatically generated">
              <a:extLst>
                <a:ext uri="{FF2B5EF4-FFF2-40B4-BE49-F238E27FC236}">
                  <a16:creationId xmlns:a16="http://schemas.microsoft.com/office/drawing/2014/main" id="{491BED24-4A48-02D5-D1BA-C2448DF0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480" y="4986987"/>
              <a:ext cx="5055099" cy="37913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7700237" cy="5709933"/>
          </a:xfrm>
        </p:spPr>
        <p:txBody>
          <a:bodyPr anchor="ctr">
            <a:normAutofit/>
          </a:bodyPr>
          <a:lstStyle/>
          <a:p>
            <a:r>
              <a:rPr lang="en-CA" dirty="0"/>
              <a:t>Food/nutrients</a:t>
            </a:r>
          </a:p>
          <a:p>
            <a:r>
              <a:rPr lang="en-CA" dirty="0"/>
              <a:t>Water</a:t>
            </a:r>
          </a:p>
          <a:p>
            <a:r>
              <a:rPr lang="en-CA" dirty="0"/>
              <a:t>New den/nest</a:t>
            </a:r>
          </a:p>
          <a:p>
            <a:r>
              <a:rPr lang="en-CA" dirty="0"/>
              <a:t>Mate/group</a:t>
            </a:r>
          </a:p>
          <a:p>
            <a:r>
              <a:rPr lang="en-CA" dirty="0"/>
              <a:t>And many other reasons…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home range size</a:t>
            </a:r>
            <a:r>
              <a:rPr lang="en-CA" dirty="0"/>
              <a:t> as a proxy for all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29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C6228C-7E65-F051-4A6B-F04DA4BA2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046" y="1275301"/>
            <a:ext cx="5080400" cy="508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2491" y="1276599"/>
            <a:ext cx="5079102" cy="5079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Generalizing relationships (with energetics scaling with mass)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CE5F4B0-C377-533B-E2C0-7447A3B17B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957" y="1472126"/>
            <a:ext cx="4533632" cy="453363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06097-37F1-7F83-E018-E83C264BD4EE}"/>
                  </a:ext>
                </a:extLst>
              </p:cNvPr>
              <p:cNvSpPr txBox="1"/>
              <p:nvPr/>
            </p:nvSpPr>
            <p:spPr>
              <a:xfrm>
                <a:off x="1789146" y="1028526"/>
                <a:ext cx="3801528" cy="475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2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3/4</m:t>
                          </m:r>
                        </m:sup>
                      </m:sSup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06097-37F1-7F83-E018-E83C264BD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46" y="1028526"/>
                <a:ext cx="3801528" cy="475451"/>
              </a:xfrm>
              <a:prstGeom prst="rect">
                <a:avLst/>
              </a:prstGeom>
              <a:blipFill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2F99-8B64-5EAF-01FD-A5E0A79BD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49229" y="6005758"/>
            <a:ext cx="2489088" cy="430966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CA" sz="2000" b="0" i="0" u="none" strike="noStrike" dirty="0">
                <a:effectLst/>
                <a:latin typeface="Slack-Lato"/>
              </a:rPr>
              <a:t>(Brown</a:t>
            </a:r>
            <a:r>
              <a:rPr lang="en-CA" sz="2000" dirty="0">
                <a:latin typeface="Slack-Lato"/>
              </a:rPr>
              <a:t> et al. 2004)</a:t>
            </a:r>
            <a:endParaRPr lang="en-CA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1C9BA-A0B6-132B-F516-E79B6E13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A2FA6-88E8-031A-A920-0A33CB20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Energetic costs depends on temperature</a:t>
            </a:r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F9F4931C-0F05-48AF-BED8-0E3B203B0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449" y="1472127"/>
            <a:ext cx="4533631" cy="4533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003E37-7BAC-470B-9119-094307900B98}"/>
                  </a:ext>
                </a:extLst>
              </p:cNvPr>
              <p:cNvSpPr txBox="1"/>
              <p:nvPr/>
            </p:nvSpPr>
            <p:spPr>
              <a:xfrm>
                <a:off x="6790175" y="1072016"/>
                <a:ext cx="397006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0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CA" sz="2000" b="0" i="1" dirty="0" smtClean="0">
                          <a:latin typeface="Cambria Math" panose="02040503050406030204" pitchFamily="18" charset="0"/>
                        </a:rPr>
                        <m:t>=10.7 </m:t>
                      </m:r>
                      <m:sSup>
                        <m:sSupPr>
                          <m:ctrlPr>
                            <a:rPr lang="en-CA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CA" sz="2000" i="1" dirty="0">
                              <a:latin typeface="Cambria Math" panose="02040503050406030204" pitchFamily="18" charset="0"/>
                            </a:rPr>
                            <m:t>−0.</m:t>
                          </m:r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</a:rPr>
                            <m:t>684</m:t>
                          </m:r>
                        </m:sup>
                      </m:sSup>
                      <m:r>
                        <a:rPr lang="en-CA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000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2000" i="1" dirty="0">
                          <a:latin typeface="Cambria Math" panose="02040503050406030204" pitchFamily="18" charset="0"/>
                        </a:rPr>
                        <m:t>+6.03 </m:t>
                      </m:r>
                      <m:sSup>
                        <m:sSupPr>
                          <m:ctrlPr>
                            <a:rPr lang="en-CA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CA" sz="2000" i="1" dirty="0">
                              <a:latin typeface="Cambria Math" panose="02040503050406030204" pitchFamily="18" charset="0"/>
                            </a:rPr>
                            <m:t>−0.697</m:t>
                          </m:r>
                        </m:sup>
                      </m:sSup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003E37-7BAC-470B-9119-094307900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175" y="1072016"/>
                <a:ext cx="397006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9033C4-A0E9-4560-BAF2-3DA9FC55C0FE}"/>
              </a:ext>
            </a:extLst>
          </p:cNvPr>
          <p:cNvSpPr txBox="1">
            <a:spLocks/>
          </p:cNvSpPr>
          <p:nvPr/>
        </p:nvSpPr>
        <p:spPr>
          <a:xfrm>
            <a:off x="7705179" y="5975595"/>
            <a:ext cx="2140058" cy="430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sz="2000" dirty="0">
                <a:latin typeface="Slack-Lato"/>
              </a:rPr>
              <a:t>(Taylor et al. 1982)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604691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CE5F4B0-C377-533B-E2C0-7447A3B17B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1512" y="798181"/>
            <a:ext cx="5842844" cy="584284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1C9BA-A0B6-132B-F516-E79B6E13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A2FA6-88E8-031A-A920-0A33CB20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Chapter 4: Does movement depend on temperature?</a:t>
            </a:r>
          </a:p>
        </p:txBody>
      </p:sp>
    </p:spTree>
    <p:extLst>
      <p:ext uri="{BB962C8B-B14F-4D97-AF65-F5344CB8AC3E}">
        <p14:creationId xmlns:p14="http://schemas.microsoft.com/office/powerpoint/2010/main" val="2173193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Predicting how elk will move in the future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06AE1-A131-4E1D-888C-6D96103D8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8291" y="1006464"/>
            <a:ext cx="8915416" cy="54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71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D9539B7-1514-0D75-1AE5-511939939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70" t="17224" r="-8" b="16971"/>
          <a:stretch/>
        </p:blipFill>
        <p:spPr>
          <a:xfrm>
            <a:off x="7769820" y="3143435"/>
            <a:ext cx="4207059" cy="36422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Assessing habitat selection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B3622-66DA-4EB0-9715-B6787D3D50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6" t="17037" r="33296" b="17158"/>
          <a:stretch/>
        </p:blipFill>
        <p:spPr>
          <a:xfrm>
            <a:off x="3424027" y="638745"/>
            <a:ext cx="4207059" cy="3642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B8DF68-4C48-4387-B2D1-798E24B2C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t="17097" r="66678" b="17097"/>
          <a:stretch/>
        </p:blipFill>
        <p:spPr>
          <a:xfrm>
            <a:off x="369194" y="3143435"/>
            <a:ext cx="4207059" cy="36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85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6ECB88C-3677-284A-BBE4-3DD6BCA94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1192" y="1079431"/>
            <a:ext cx="8229616" cy="54864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99255A-BCA6-3BAB-72D0-82F908C79704}"/>
              </a:ext>
            </a:extLst>
          </p:cNvPr>
          <p:cNvSpPr/>
          <p:nvPr/>
        </p:nvSpPr>
        <p:spPr>
          <a:xfrm>
            <a:off x="5370161" y="4324027"/>
            <a:ext cx="848534" cy="348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5119914-2CFE-6CE5-909B-2EF07875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Elk habitat in 2100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C5DDC57-4320-4D95-A67F-D14BCAC9C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660658" y="1442186"/>
            <a:ext cx="1931860" cy="197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85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99255A-BCA6-3BAB-72D0-82F908C79704}"/>
              </a:ext>
            </a:extLst>
          </p:cNvPr>
          <p:cNvSpPr/>
          <p:nvPr/>
        </p:nvSpPr>
        <p:spPr>
          <a:xfrm>
            <a:off x="5370161" y="4324027"/>
            <a:ext cx="848534" cy="348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5119914-2CFE-6CE5-909B-2EF07875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Chapter 4: How will climate change affect mammal movement in BC?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4DBFF9F-941D-4040-8C80-3D718F3BB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0313" y="1223372"/>
            <a:ext cx="1907995" cy="195378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AF0F69D-DD02-4276-84FF-478B98660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0381" y="4324027"/>
            <a:ext cx="1647858" cy="1521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B626B40-117B-49AD-A39B-407513C773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66951" y="2092421"/>
            <a:ext cx="1989192" cy="108473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DC1B357-A09D-4BCC-9747-8E57FF7851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9266" y="3563226"/>
            <a:ext cx="2219026" cy="221902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F65E10C-6B9C-42EF-8EEC-EE3100CAF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4888" y="1853054"/>
            <a:ext cx="2142223" cy="145026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1D419C8-A68E-4B90-A4B3-F87325D341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97177" y="4475336"/>
            <a:ext cx="1760352" cy="136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74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DD5E5-659A-435A-B336-02DAB2EAA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030EFC7-E70B-41A4-9E49-3F7F1DCB6C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221A6E-EFAE-4FB6-AF4F-1199842D3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952"/>
            <a:ext cx="12192000" cy="656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88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50" y="1454189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69" y="649818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1595999"/>
            <a:ext cx="2276638" cy="5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10824556" cy="5495925"/>
          </a:xfrm>
        </p:spPr>
        <p:txBody>
          <a:bodyPr>
            <a:noAutofit/>
          </a:bodyPr>
          <a:lstStyle/>
          <a:p>
            <a:pPr algn="l"/>
            <a:r>
              <a:rPr lang="en-GB" sz="1600" b="0" i="0" u="none" strike="noStrike" baseline="0" dirty="0" err="1"/>
              <a:t>Bista</a:t>
            </a:r>
            <a:r>
              <a:rPr lang="en-GB" sz="1600" b="0" i="0" u="none" strike="noStrike" baseline="0" dirty="0"/>
              <a:t>, D., G. S. Baxter, N. J. Hudson, S. T. Lama, and P. J. Murray. 2022. Effect of </a:t>
            </a:r>
            <a:r>
              <a:rPr lang="en-CA" sz="1600" b="0" i="0" u="none" strike="noStrike" baseline="0" dirty="0"/>
              <a:t>disturbances and habitat fragmentation on an arboreal habitat specialist mammal using </a:t>
            </a:r>
            <a:r>
              <a:rPr lang="en-GB" sz="1600" b="0" i="0" u="none" strike="noStrike" baseline="0" dirty="0"/>
              <a:t>GPS telemetry: A case of the red panda. Landscape Ecology 37:795–809.</a:t>
            </a:r>
            <a:endParaRPr lang="en-US" sz="1600" b="0" i="0" u="none" strike="noStrike" baseline="0" dirty="0"/>
          </a:p>
          <a:p>
            <a:pPr algn="l"/>
            <a:r>
              <a:rPr lang="en-US" sz="1600" b="0" i="0" u="none" strike="noStrike" baseline="0" dirty="0" err="1"/>
              <a:t>Geremia</a:t>
            </a:r>
            <a:r>
              <a:rPr lang="en-US" sz="1600" b="0" i="0" u="none" strike="noStrike" baseline="0" dirty="0"/>
              <a:t>, C., J. A. Merkle, D. R. </a:t>
            </a:r>
            <a:r>
              <a:rPr lang="en-US" sz="1600" b="0" i="0" u="none" strike="noStrike" baseline="0" dirty="0" err="1"/>
              <a:t>Eacker</a:t>
            </a:r>
            <a:r>
              <a:rPr lang="en-US" sz="1600" b="0" i="0" u="none" strike="noStrike" baseline="0" dirty="0"/>
              <a:t>, R. L. Wallen, P. J. White, M. </a:t>
            </a:r>
            <a:r>
              <a:rPr lang="en-US" sz="1600" b="0" i="0" u="none" strike="noStrike" baseline="0" dirty="0" err="1"/>
              <a:t>Hebblewhite</a:t>
            </a:r>
            <a:r>
              <a:rPr lang="en-US" sz="1600" b="0" i="0" u="none" strike="noStrike" baseline="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I., J. D. C. Linnell, J. </a:t>
            </a:r>
            <a:r>
              <a:rPr lang="en-US" sz="1600" b="0" i="0" u="none" strike="noStrike" baseline="0" dirty="0" err="1"/>
              <a:t>Odden</a:t>
            </a:r>
            <a:r>
              <a:rPr lang="en-US" sz="1600" b="0" i="0" u="none" strike="noStrike" baseline="0" dirty="0"/>
              <a:t>, E. B. Nilsen, and R. Andersen. 2005. Prey density, environmental productivity and home-range size in the Eurasian lynx (Lynx lynx). Journal of Zoology 265:63–71.</a:t>
            </a:r>
          </a:p>
          <a:p>
            <a:pPr algn="l"/>
            <a:r>
              <a:rPr lang="en-US" sz="1600" b="0" i="0" u="none" strike="noStrike" baseline="0" dirty="0" err="1"/>
              <a:t>Lucherini</a:t>
            </a:r>
            <a:r>
              <a:rPr lang="en-US" sz="1600" b="0" i="0" u="none" strike="noStrike" baseline="0" dirty="0"/>
              <a:t>, M., and S. Lovari. 1996. Habitat richness affects home range size in the red fox Vulpes vulpes. </a:t>
            </a:r>
            <a:r>
              <a:rPr lang="en-US" sz="1600" b="0" i="0" u="none" strike="noStrike" baseline="0" dirty="0" err="1"/>
              <a:t>Behavioural</a:t>
            </a:r>
            <a:r>
              <a:rPr lang="en-US" sz="1600" b="0" i="0" u="none" strike="noStrike" baseline="0" dirty="0"/>
              <a:t> Processes 36:103–105. </a:t>
            </a:r>
          </a:p>
          <a:p>
            <a:pPr algn="l"/>
            <a:r>
              <a:rPr lang="en-US" sz="1600" b="0" i="0" u="none" strike="noStrike" baseline="0" dirty="0"/>
              <a:t>Nilsen, E. B., I. </a:t>
            </a:r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b="0" i="0" u="none" strike="noStrike" baseline="0" dirty="0" err="1"/>
              <a:t>Écoscience</a:t>
            </a:r>
            <a:r>
              <a:rPr lang="en-US" sz="1600" b="0" i="0" u="none" strike="noStrike" baseline="0" dirty="0"/>
              <a:t> 12:68–75.</a:t>
            </a:r>
          </a:p>
          <a:p>
            <a:pPr algn="l"/>
            <a:r>
              <a:rPr lang="en-US" sz="1600" b="0" i="0" u="none" strike="noStrike" baseline="0" dirty="0"/>
              <a:t>Relyea, R. A., R. K. Lawrence, and S. </a:t>
            </a:r>
            <a:r>
              <a:rPr lang="en-US" sz="1600" b="0" i="0" u="none" strike="noStrike" baseline="0" dirty="0" err="1"/>
              <a:t>Demarais</a:t>
            </a:r>
            <a:r>
              <a:rPr lang="en-US" sz="1600" b="0" i="0" u="none" strike="noStrike" baseline="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Rickbeil</a:t>
            </a:r>
            <a:r>
              <a:rPr lang="en-US" sz="1600" b="0" i="0" u="none" strike="noStrike" baseline="0" dirty="0"/>
              <a:t>, G. J. M., J. A. Merkle, G. Anderson, M. P. Atwood, J. P. Beckmann, E. K. Cole, A. B. </a:t>
            </a:r>
            <a:r>
              <a:rPr lang="en-US" sz="1600" b="0" i="0" u="none" strike="noStrike" baseline="0" dirty="0" err="1"/>
              <a:t>Courtemanch</a:t>
            </a:r>
            <a:r>
              <a:rPr lang="en-US" sz="1600" b="0" i="0" u="none" strike="noStrike" baseline="0" dirty="0"/>
              <a:t>, et al. 2019. Plasticity in elk migration timing is a response to changing environmental conditions. Global Change Biology 25:2368–2381.</a:t>
            </a:r>
          </a:p>
          <a:p>
            <a:pPr algn="l"/>
            <a:r>
              <a:rPr lang="en-CA" sz="1600" dirty="0"/>
              <a:t>Rizzuto M., Leroux S.J., Vander Wal E., Richmond I.C., Heckford T.R., Balluffi-Fry J., et al. (2021). Forage stoichiometry predicts the home range size of a small terrestrial herbivore. Oecologia 197, 327–338.</a:t>
            </a:r>
          </a:p>
          <a:p>
            <a:pPr algn="l"/>
            <a:r>
              <a:rPr lang="en-US" sz="1600" b="0" i="0" u="none" strike="noStrike" baseline="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Resource abundance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292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18C9CA-5D37-08CE-702E-8562D5CD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00" y="883222"/>
            <a:ext cx="4176594" cy="5558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FB073D-C7F2-0791-5E8A-C6FD526D85FB}"/>
              </a:ext>
            </a:extLst>
          </p:cNvPr>
          <p:cNvGrpSpPr/>
          <p:nvPr/>
        </p:nvGrpSpPr>
        <p:grpSpPr>
          <a:xfrm>
            <a:off x="7529873" y="1374500"/>
            <a:ext cx="3280738" cy="4405355"/>
            <a:chOff x="7251312" y="1713622"/>
            <a:chExt cx="3280738" cy="44053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7EF24-8D35-4741-9216-B20CE9E3F1A1}"/>
                </a:ext>
              </a:extLst>
            </p:cNvPr>
            <p:cNvSpPr txBox="1"/>
            <p:nvPr/>
          </p:nvSpPr>
          <p:spPr>
            <a:xfrm>
              <a:off x="7439801" y="5611146"/>
              <a:ext cx="309224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900" dirty="0"/>
                <a:t>Red panda,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GB" sz="900" dirty="0" err="1"/>
                <a:t>Brunswyk</a:t>
              </a:r>
              <a:r>
                <a:rPr lang="en-GB" sz="900" dirty="0"/>
                <a:t>, CC BY-SA 3.0,</a:t>
              </a:r>
            </a:p>
            <a:p>
              <a:pPr algn="r"/>
              <a:r>
                <a:rPr lang="en-GB" sz="900" dirty="0"/>
                <a:t>via Wikimedia Commons</a:t>
              </a:r>
              <a:endParaRPr lang="en-CA" sz="900" dirty="0"/>
            </a:p>
          </p:txBody>
        </p:sp>
        <p:pic>
          <p:nvPicPr>
            <p:cNvPr id="11" name="Picture 10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A72686BA-6EFE-A02E-3C1E-8E7E20DE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12" y="1713622"/>
              <a:ext cx="3195188" cy="389752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DF69D7-363D-8300-3703-6E3A5ACED764}"/>
              </a:ext>
            </a:extLst>
          </p:cNvPr>
          <p:cNvSpPr txBox="1"/>
          <p:nvPr/>
        </p:nvSpPr>
        <p:spPr>
          <a:xfrm rot="16200000">
            <a:off x="-1100327" y="3319232"/>
            <a:ext cx="478787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78DCD-C4A4-C216-EEFF-FC18B49AA179}"/>
              </a:ext>
            </a:extLst>
          </p:cNvPr>
          <p:cNvSpPr txBox="1"/>
          <p:nvPr/>
        </p:nvSpPr>
        <p:spPr>
          <a:xfrm>
            <a:off x="1446579" y="6197686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 (%)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8172454" y="5881431"/>
            <a:ext cx="218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</a:t>
            </a:r>
            <a:r>
              <a:rPr lang="en-CA" sz="1800" b="0" i="0" u="none" strike="noStrike" baseline="0" dirty="0" err="1">
                <a:latin typeface="AdvPSUnv"/>
              </a:rPr>
              <a:t>Bista</a:t>
            </a:r>
            <a:r>
              <a:rPr lang="en-CA" sz="1800" b="0" i="0" u="none" strike="noStrike" baseline="0" dirty="0">
                <a:latin typeface="AdvPSUnv"/>
              </a:rPr>
              <a:t> et al. 2022)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A643E9-F81E-BC12-6250-0C72B71DC366}"/>
              </a:ext>
            </a:extLst>
          </p:cNvPr>
          <p:cNvSpPr/>
          <p:nvPr/>
        </p:nvSpPr>
        <p:spPr>
          <a:xfrm>
            <a:off x="1083958" y="883222"/>
            <a:ext cx="523221" cy="315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7E1C7F-8DE0-055E-1ABF-2A959707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9280"/>
          <a:stretch/>
        </p:blipFill>
        <p:spPr>
          <a:xfrm>
            <a:off x="1358871" y="997190"/>
            <a:ext cx="9474255" cy="5209591"/>
          </a:xfrm>
          <a:prstGeom prst="rect">
            <a:avLst/>
          </a:prstGeom>
        </p:spPr>
      </p:pic>
      <p:pic>
        <p:nvPicPr>
          <p:cNvPr id="7" name="Picture 6" descr="A brown bear walking in the water&#10;&#10;Description automatically generated with low confidence">
            <a:extLst>
              <a:ext uri="{FF2B5EF4-FFF2-40B4-BE49-F238E27FC236}">
                <a16:creationId xmlns:a16="http://schemas.microsoft.com/office/drawing/2014/main" id="{64F61188-A922-B41F-E44C-8E464B570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395" y="1249007"/>
            <a:ext cx="2212848" cy="1659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3692841" y="830607"/>
            <a:ext cx="2403158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Brown bear, photo by </a:t>
            </a:r>
            <a:r>
              <a:rPr lang="en-GB" sz="900" dirty="0"/>
              <a:t>Robert F. Tobler,</a:t>
            </a:r>
          </a:p>
          <a:p>
            <a:pPr algn="r"/>
            <a:r>
              <a:rPr lang="en-GB" sz="900" dirty="0"/>
              <a:t>CC BY-SA 4.0, via Wikimedia Commons</a:t>
            </a:r>
            <a:endParaRPr lang="en-CA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7766620" y="830607"/>
            <a:ext cx="2727337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Leopard, photo by Gregory "</a:t>
            </a:r>
            <a:r>
              <a:rPr lang="en-GB" sz="900" dirty="0" err="1"/>
              <a:t>Slobirdr</a:t>
            </a:r>
            <a:r>
              <a:rPr lang="en-GB" sz="900" dirty="0"/>
              <a:t>" Smith,</a:t>
            </a:r>
          </a:p>
          <a:p>
            <a:pPr algn="r"/>
            <a:r>
              <a:rPr lang="en-GB" sz="900" dirty="0"/>
              <a:t>CC BY-SA 2.0, via Wikimedia Commons</a:t>
            </a:r>
            <a:endParaRPr lang="en-CA" sz="900" dirty="0"/>
          </a:p>
        </p:txBody>
      </p:sp>
      <p:pic>
        <p:nvPicPr>
          <p:cNvPr id="13" name="Picture 12" descr="A picture containing sky, mammal, outdoor, big cat&#10;&#10;Description automatically generated">
            <a:extLst>
              <a:ext uri="{FF2B5EF4-FFF2-40B4-BE49-F238E27FC236}">
                <a16:creationId xmlns:a16="http://schemas.microsoft.com/office/drawing/2014/main" id="{16AB2683-4A5B-DE25-7AAD-363B93F7A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55" y="1248526"/>
            <a:ext cx="2214516" cy="15464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302B21-2C1F-7718-C942-C47BBA40D080}"/>
              </a:ext>
            </a:extLst>
          </p:cNvPr>
          <p:cNvSpPr txBox="1"/>
          <p:nvPr/>
        </p:nvSpPr>
        <p:spPr>
          <a:xfrm rot="16200000">
            <a:off x="-610327" y="3203129"/>
            <a:ext cx="440666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A416B-A1A3-F90F-218B-8086D9A4C064}"/>
              </a:ext>
            </a:extLst>
          </p:cNvPr>
          <p:cNvSpPr txBox="1"/>
          <p:nvPr/>
        </p:nvSpPr>
        <p:spPr>
          <a:xfrm>
            <a:off x="4346067" y="5933155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 (NDVI)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838200" y="6193940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abundance and HR : an abundance of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961570"/>
          </a:xfrm>
        </p:spPr>
        <p:txBody>
          <a:bodyPr anchor="ctr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Bista</a:t>
            </a:r>
            <a:r>
              <a:rPr lang="en-GB" sz="1600" dirty="0"/>
              <a:t>, D., G. S. Baxter, N. J. Hudson, S. T. Lama, and P. J. Murray. 2022. Effect of </a:t>
            </a:r>
            <a:r>
              <a:rPr lang="en-CA" sz="1600" dirty="0"/>
              <a:t>disturbances and habitat fragmentation on an arboreal habitat specialist mammal using </a:t>
            </a:r>
            <a:r>
              <a:rPr lang="en-GB" sz="1600" dirty="0"/>
              <a:t>GPS telemetry: A case of the red panda. Landscape Ecology 37:795–809.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Geremia</a:t>
            </a:r>
            <a:r>
              <a:rPr lang="en-US" sz="1600" dirty="0"/>
              <a:t>, C., J. A. Merkle, D. R. </a:t>
            </a:r>
            <a:r>
              <a:rPr lang="en-US" sz="1600" dirty="0" err="1"/>
              <a:t>Eacker</a:t>
            </a:r>
            <a:r>
              <a:rPr lang="en-US" sz="1600" dirty="0"/>
              <a:t>, R. L. Wallen, P. J. White, M. </a:t>
            </a:r>
            <a:r>
              <a:rPr lang="en-US" sz="1600" dirty="0" err="1"/>
              <a:t>Hebblewhite</a:t>
            </a:r>
            <a:r>
              <a:rPr lang="en-US" sz="160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Lucherini</a:t>
            </a:r>
            <a:r>
              <a:rPr lang="en-US" sz="1600" dirty="0"/>
              <a:t>, M., and S. Lovari. 1996. Habitat richness affects home range size in the red fox Vulpes </a:t>
            </a:r>
            <a:r>
              <a:rPr lang="en-US" sz="1600" dirty="0" err="1"/>
              <a:t>vulpes</a:t>
            </a:r>
            <a:r>
              <a:rPr lang="en-US" sz="1600" dirty="0"/>
              <a:t>. </a:t>
            </a:r>
            <a:r>
              <a:rPr lang="en-US" sz="1600" dirty="0" err="1"/>
              <a:t>Behavioural</a:t>
            </a:r>
            <a:r>
              <a:rPr lang="en-US" sz="1600" dirty="0"/>
              <a:t> Processes 36:103–105.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Relyea, R. A., R. K. Lawrence, and S. </a:t>
            </a:r>
            <a:r>
              <a:rPr lang="en-US" sz="1600" dirty="0" err="1"/>
              <a:t>Demarais</a:t>
            </a:r>
            <a:r>
              <a:rPr lang="en-US" sz="160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Rickbeil</a:t>
            </a:r>
            <a:r>
              <a:rPr lang="en-US" sz="1600" dirty="0"/>
              <a:t>, G. J. M., J. A. Merkle, G. Anderson, M. P. Atwood, J. P. Beckmann, E. K. Cole, A. B. </a:t>
            </a:r>
            <a:r>
              <a:rPr lang="en-US" sz="1600" dirty="0" err="1"/>
              <a:t>Courtemanch</a:t>
            </a:r>
            <a:r>
              <a:rPr lang="en-US" sz="1600" dirty="0"/>
              <a:t>, et al. 2019. Plasticity in elk migration timing is a response to changing environmental conditions. Global Change Biology 25:2368–2381.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  <a:p>
            <a:pPr marL="0" indent="0" algn="ctr">
              <a:buNone/>
            </a:pPr>
            <a:r>
              <a:rPr lang="en-US" sz="16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38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abundance and HR 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4400" dirty="0"/>
              <a:t>Results reported as </a:t>
            </a:r>
            <a:r>
              <a:rPr lang="en-US" sz="4400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r>
              <a:rPr lang="en-US" sz="4400" dirty="0"/>
              <a:t>No </a:t>
            </a:r>
            <a:r>
              <a:rPr lang="en-US" sz="4400" b="1" dirty="0">
                <a:solidFill>
                  <a:srgbClr val="C00000"/>
                </a:solidFill>
              </a:rPr>
              <a:t>unifying hypotheses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75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5FA0E1-4D10-407A-8611-63304551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7227" y="831875"/>
            <a:ext cx="5889600" cy="588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B340-966A-4D63-83F8-A0F1AEC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hypothesis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1FEED-5B6B-4D14-8482-57D184C3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5B8B6-8FE4-E880-9466-E771D1FCC813}"/>
              </a:ext>
            </a:extLst>
          </p:cNvPr>
          <p:cNvSpPr txBox="1"/>
          <p:nvPr/>
        </p:nvSpPr>
        <p:spPr>
          <a:xfrm rot="16200000">
            <a:off x="-1014265" y="4737435"/>
            <a:ext cx="241111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2D9658-DEF2-474F-A55D-883AA396CC8B}"/>
              </a:ext>
            </a:extLst>
          </p:cNvPr>
          <p:cNvGrpSpPr/>
          <p:nvPr/>
        </p:nvGrpSpPr>
        <p:grpSpPr>
          <a:xfrm>
            <a:off x="50801" y="1169299"/>
            <a:ext cx="4991186" cy="5186875"/>
            <a:chOff x="50801" y="1169299"/>
            <a:chExt cx="4991186" cy="518687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CBAC300-DFD7-4B51-9ACE-DBE7BAE99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00"/>
            <a:stretch/>
          </p:blipFill>
          <p:spPr>
            <a:xfrm>
              <a:off x="554545" y="1169299"/>
              <a:ext cx="1834816" cy="2339258"/>
            </a:xfrm>
            <a:prstGeom prst="rect">
              <a:avLst/>
            </a:prstGeom>
          </p:spPr>
        </p:pic>
        <p:pic>
          <p:nvPicPr>
            <p:cNvPr id="26" name="Picture 25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12757774-39B9-4507-8F8E-6F13D43F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920" y="1534101"/>
              <a:ext cx="1403675" cy="17122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CA19F44-323B-498B-BBD3-96C714453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54" t="20001" r="24932" b="19280"/>
            <a:stretch/>
          </p:blipFill>
          <p:spPr>
            <a:xfrm>
              <a:off x="50801" y="3611679"/>
              <a:ext cx="4991186" cy="2744495"/>
            </a:xfrm>
            <a:prstGeom prst="rect">
              <a:avLst/>
            </a:prstGeom>
          </p:spPr>
        </p:pic>
        <p:pic>
          <p:nvPicPr>
            <p:cNvPr id="40" name="Picture 39" descr="A brown bear walking in the water&#10;&#10;Description automatically generated with low confidence">
              <a:extLst>
                <a:ext uri="{FF2B5EF4-FFF2-40B4-BE49-F238E27FC236}">
                  <a16:creationId xmlns:a16="http://schemas.microsoft.com/office/drawing/2014/main" id="{7F431360-5195-451F-B822-43108557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974" y="3747531"/>
              <a:ext cx="1165763" cy="874323"/>
            </a:xfrm>
            <a:prstGeom prst="rect">
              <a:avLst/>
            </a:prstGeom>
          </p:spPr>
        </p:pic>
        <p:pic>
          <p:nvPicPr>
            <p:cNvPr id="43" name="Picture 42" descr="A picture containing sky, mammal, outdoor, big cat&#10;&#10;Description automatically generated">
              <a:extLst>
                <a:ext uri="{FF2B5EF4-FFF2-40B4-BE49-F238E27FC236}">
                  <a16:creationId xmlns:a16="http://schemas.microsoft.com/office/drawing/2014/main" id="{8B1494BD-A66C-46F8-98E5-54B44784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595" y="3744087"/>
              <a:ext cx="1166642" cy="81470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898EC72-C33D-25E4-85EB-1BD8DFACC705}"/>
              </a:ext>
            </a:extLst>
          </p:cNvPr>
          <p:cNvSpPr txBox="1"/>
          <p:nvPr/>
        </p:nvSpPr>
        <p:spPr>
          <a:xfrm>
            <a:off x="554545" y="3481749"/>
            <a:ext cx="20143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05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 (%)</a:t>
            </a:r>
            <a:endParaRPr lang="en-CA" sz="105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6533-6D32-2411-203A-1EC0D6D3E6B3}"/>
              </a:ext>
            </a:extLst>
          </p:cNvPr>
          <p:cNvSpPr txBox="1"/>
          <p:nvPr/>
        </p:nvSpPr>
        <p:spPr>
          <a:xfrm rot="16200000">
            <a:off x="-515809" y="2217565"/>
            <a:ext cx="215337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4E3737-C93B-41E6-B71A-7F01A9520F62}"/>
              </a:ext>
            </a:extLst>
          </p:cNvPr>
          <p:cNvCxnSpPr>
            <a:cxnSpLocks/>
          </p:cNvCxnSpPr>
          <p:nvPr/>
        </p:nvCxnSpPr>
        <p:spPr>
          <a:xfrm>
            <a:off x="4973320" y="3662680"/>
            <a:ext cx="1350427" cy="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53036C-13AA-53AB-2D9F-FEE8671FF1AD}"/>
              </a:ext>
            </a:extLst>
          </p:cNvPr>
          <p:cNvSpPr txBox="1"/>
          <p:nvPr/>
        </p:nvSpPr>
        <p:spPr>
          <a:xfrm>
            <a:off x="1798522" y="6197686"/>
            <a:ext cx="20143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 (NDVI)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C8F32-FBA0-B36C-22E2-D34B764A225B}"/>
              </a:ext>
            </a:extLst>
          </p:cNvPr>
          <p:cNvSpPr txBox="1"/>
          <p:nvPr/>
        </p:nvSpPr>
        <p:spPr>
          <a:xfrm rot="16200000">
            <a:off x="-1092450" y="4678678"/>
            <a:ext cx="2528635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E61A9-CCEF-7A55-0E22-2A53DD8B059C}"/>
              </a:ext>
            </a:extLst>
          </p:cNvPr>
          <p:cNvSpPr/>
          <p:nvPr/>
        </p:nvSpPr>
        <p:spPr>
          <a:xfrm>
            <a:off x="554545" y="1114236"/>
            <a:ext cx="208464" cy="2065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45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Resource unpredictability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4621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7028</TotalTime>
  <Words>1582</Words>
  <Application>Microsoft Office PowerPoint</Application>
  <PresentationFormat>Widescreen</PresentationFormat>
  <Paragraphs>166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AdvPSUnv</vt:lpstr>
      <vt:lpstr>Arial</vt:lpstr>
      <vt:lpstr>Calibri</vt:lpstr>
      <vt:lpstr>Calibri Light</vt:lpstr>
      <vt:lpstr>Cambria Math</vt:lpstr>
      <vt:lpstr>MyriadPro-Semibold</vt:lpstr>
      <vt:lpstr>Slack-Lato</vt:lpstr>
      <vt:lpstr>Office Theme</vt:lpstr>
      <vt:lpstr>How environmental change affects animal movement</vt:lpstr>
      <vt:lpstr>Why do animals move?</vt:lpstr>
      <vt:lpstr>Resource abundance and HR</vt:lpstr>
      <vt:lpstr>Resource abundance and HR: examples in literature</vt:lpstr>
      <vt:lpstr>Resource abundance and HR: examples in literature</vt:lpstr>
      <vt:lpstr>Resource abundance and HR : an abundance of evidence</vt:lpstr>
      <vt:lpstr>Resource abundance and HR : common issues</vt:lpstr>
      <vt:lpstr>Resource abundance and HR: hypothesis</vt:lpstr>
      <vt:lpstr>Resource unpredictability and HR</vt:lpstr>
      <vt:lpstr>Resource unpredictability and HR: examples in literature</vt:lpstr>
      <vt:lpstr>Resource unpredictability and HR : current evidence</vt:lpstr>
      <vt:lpstr>Resource unpredictability and HR: common issues</vt:lpstr>
      <vt:lpstr>Resource unpredictability and HR: a unifying framework</vt:lpstr>
      <vt:lpstr>New generalized hypotheses</vt:lpstr>
      <vt:lpstr>Chapter 1: Simulating the relationships</vt:lpstr>
      <vt:lpstr>Chapter 1: Testing the hypotheses with simulated data</vt:lpstr>
      <vt:lpstr>Chapter 1: Testing the hypotheses with real data</vt:lpstr>
      <vt:lpstr>Chapter 2: Estimating abundance and unpredictability world-wide</vt:lpstr>
      <vt:lpstr>Chapter 3: Using a sample size greater than n = 1</vt:lpstr>
      <vt:lpstr>Generalizing relationships (with energetics scaling with mass)</vt:lpstr>
      <vt:lpstr>Energetic costs depends on temperature</vt:lpstr>
      <vt:lpstr>Chapter 4: Does movement depend on temperature?</vt:lpstr>
      <vt:lpstr>Predicting how elk will move in the future</vt:lpstr>
      <vt:lpstr>Assessing habitat selection</vt:lpstr>
      <vt:lpstr>Elk habitat in 2100</vt:lpstr>
      <vt:lpstr>Chapter 4: How will climate change affect mammal movement in BC?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Mezzini, Stefano</cp:lastModifiedBy>
  <cp:revision>276</cp:revision>
  <dcterms:created xsi:type="dcterms:W3CDTF">2021-11-11T16:37:17Z</dcterms:created>
  <dcterms:modified xsi:type="dcterms:W3CDTF">2023-11-10T23:34:31Z</dcterms:modified>
</cp:coreProperties>
</file>